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mabhadra"/>
      <p:regular r:id="rId41"/>
    </p:embeddedFont>
    <p:embeddedFont>
      <p:font typeface="Satisfy"/>
      <p:regular r:id="rId42"/>
    </p:embeddedFont>
    <p:embeddedFont>
      <p:font typeface="Luckiest Guy"/>
      <p:regular r:id="rId43"/>
    </p:embeddedFont>
    <p:embeddedFont>
      <p:font typeface="Orbitron Black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van Zha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Satisfy-regular.fntdata"/><Relationship Id="rId41" Type="http://schemas.openxmlformats.org/officeDocument/2006/relationships/font" Target="fonts/Ramabhadra-regular.fntdata"/><Relationship Id="rId22" Type="http://schemas.openxmlformats.org/officeDocument/2006/relationships/slide" Target="slides/slide16.xml"/><Relationship Id="rId44" Type="http://schemas.openxmlformats.org/officeDocument/2006/relationships/font" Target="fonts/OrbitronBlack-bold.fntdata"/><Relationship Id="rId21" Type="http://schemas.openxmlformats.org/officeDocument/2006/relationships/slide" Target="slides/slide15.xml"/><Relationship Id="rId43" Type="http://schemas.openxmlformats.org/officeDocument/2006/relationships/font" Target="fonts/LuckiestGuy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1-16T18:13:08.005">
    <p:pos x="322" y="1125"/>
    <p:text>Maybe insert references for copyrighted images in speaker notes?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0" Type="http://schemas.openxmlformats.org/officeDocument/2006/relationships/hyperlink" Target="https://apxofficialstore.com/product/nike-running-bag-slim-waistpack-3-0-printed-cargo-khaki-medium-olive-blsck-silver-n-100-3730-305/" TargetMode="External"/><Relationship Id="rId11" Type="http://schemas.openxmlformats.org/officeDocument/2006/relationships/hyperlink" Target="https://sg.cytron.io/p-3v-5.5v-ultrasonic-ranging-module?srsltid=AfmBOoo1eSY7u_wAMmkgp24SjzMDJHtKfGnR_Q-4dGBbiLhlDQrExSr9" TargetMode="External"/><Relationship Id="rId10" Type="http://schemas.openxmlformats.org/officeDocument/2006/relationships/hyperlink" Target="https://electrosome.com/switch-arduino-uno/" TargetMode="External"/><Relationship Id="rId21" Type="http://schemas.openxmlformats.org/officeDocument/2006/relationships/hyperlink" Target="https://commons.wikimedia.org/wiki/File:Indikanta_fingro.png" TargetMode="External"/><Relationship Id="rId13" Type="http://schemas.openxmlformats.org/officeDocument/2006/relationships/hyperlink" Target="https://botland.store/geared-dc-angle-motors/16016-dc-motor-with-148-gear-3-6v-with-double-sided-shaft-200rpm-5904422344078.html" TargetMode="External"/><Relationship Id="rId12" Type="http://schemas.openxmlformats.org/officeDocument/2006/relationships/hyperlink" Target="https://robu.in/product/80mm-a-mecanum-wheel-compatible-with-6-7mm-coupling-pack-of-4-yellow/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ws.nus.edu.sg/nus-open-house-2022-interdisciplinary-offerings-in-person-activities-and-more/" TargetMode="External"/><Relationship Id="rId3" Type="http://schemas.openxmlformats.org/officeDocument/2006/relationships/hyperlink" Target="https://www.ilovecharacters.com/products/disney-pixar-wall-e-m-o-and-eve-storytellers-figure-set-toy-new-with-box?srsltid=AfmBOop_AOVoF_Yb9ZjkueC9jE5l3_DaV-y6jMDCYGavTk2pFSW-qzCU" TargetMode="External"/><Relationship Id="rId4" Type="http://schemas.openxmlformats.org/officeDocument/2006/relationships/hyperlink" Target="https://www.themoviedb.org/movie/10681-wall-e/images/posters" TargetMode="External"/><Relationship Id="rId9" Type="http://schemas.openxmlformats.org/officeDocument/2006/relationships/hyperlink" Target="https://sg.rs-online.com/web/p/leds/2545714?srsltid=AfmBOoprMIEvZHbRxiFmlhhNDlChqri2jsz5c-ZcowdOTthrkjDPISG2" TargetMode="External"/><Relationship Id="rId15" Type="http://schemas.openxmlformats.org/officeDocument/2006/relationships/hyperlink" Target="https://www.instructables.com/How-to-Use-the-ESP32-CAM-for-Beginners/" TargetMode="External"/><Relationship Id="rId14" Type="http://schemas.openxmlformats.org/officeDocument/2006/relationships/hyperlink" Target="https://www.walmart.com/ip/Sterilite-Medium-Ultra-Plastic-Storage-Organizer-Basket-White-12-Pack/809340548" TargetMode="External"/><Relationship Id="rId17" Type="http://schemas.openxmlformats.org/officeDocument/2006/relationships/hyperlink" Target="https://www.diadora.com/en/sg/drawstring_bag/103.180335_65151.html?srsltid=AfmBOopXs1GvcVUwM3a_74CT-X3O5Fi9ByJ9-erGxIt-OGyUFDpvtExo" TargetMode="External"/><Relationship Id="rId16" Type="http://schemas.openxmlformats.org/officeDocument/2006/relationships/hyperlink" Target="https://coremach.shop/product/757428320017/?table=products_009" TargetMode="External"/><Relationship Id="rId5" Type="http://schemas.openxmlformats.org/officeDocument/2006/relationships/hyperlink" Target="https://justinzhuang.com/posts/wordless-instructions/" TargetMode="External"/><Relationship Id="rId19" Type="http://schemas.openxmlformats.org/officeDocument/2006/relationships/hyperlink" Target="https://www.researchgate.net/figure/Exemplary-AprilTag-tag-42-from-the-36h11-family_fig5_336614405" TargetMode="External"/><Relationship Id="rId6" Type="http://schemas.openxmlformats.org/officeDocument/2006/relationships/hyperlink" Target="https://www.flyrobo.in/3.5-5.5v_standard_passive_buzzer_module_for_arduino?srsltid=AfmBOoq88500ukUD4EjcGrf9uCo_v_YWiLjJyiUV_K56N1kz5FBz37Wo" TargetMode="External"/><Relationship Id="rId18" Type="http://schemas.openxmlformats.org/officeDocument/2006/relationships/hyperlink" Target="https://www.indiamart.com/proddetail/white-cardboard-sheet-15667971655.html" TargetMode="External"/><Relationship Id="rId7" Type="http://schemas.openxmlformats.org/officeDocument/2006/relationships/hyperlink" Target="https://www.amazon.sg/ESP32-WROOM-32-Development-ESP-32S-Bluetooth-Compatible-Arduino/dp/B084KWNMM4" TargetMode="External"/><Relationship Id="rId8" Type="http://schemas.openxmlformats.org/officeDocument/2006/relationships/hyperlink" Target="https://ph.rs-online.com/web/p/leds/1278393?srsltid=AfmBOopb3c0pu7uGCuiiKrd5NQfqx_Te9RRSqQIwTsIIWIuc0ae9Ex1K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2a82077d6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2a82077d6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used in this slideshow that were not AI Generated: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LiNUS waving “hello”: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https://news.nus.edu.sg/nus-open-house-2022-interdisciplinary-offerings-in-person-activities-and-more/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WALL-E figurines: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https://www.ilovecharacters.com/products/disney-pixar-wall-e-m-o-and-eve-storytellers-figure-set-toy-new-with-box?srsltid=AfmBOop_AOVoF_Yb9ZjkueC9jE5l3_DaV-y6jMDCYGavTk2pFSW-qzCU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WALL-E poster: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https://www.themoviedb.org/movie/10681-wall-e/images/posters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Ikea instruction manual: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https://justinzhuang.com/posts/wordless-instructions/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Buzzer: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https://www.flyrobo.in/3.5-5.5v_standard_passive_buzzer_module_for_arduino?srsltid=AfmBOoq88500ukUD4EjcGrf9uCo_v_YWiLjJyiUV_K56N1kz5FBz37Wo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https://www.amazon.sg/ESP32-WROOM-32-Development-ESP-32S-Bluetooth-Compatible-Arduino/dp/B084KWNMM4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LED: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https://ph.rs-online.com/web/p/leds/1278393?srsltid=AfmBOopb3c0pu7uGCuiiKrd5NQfqx_Te9RRSqQIwTsIIWIuc0ae9Ex1K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LED: </a:t>
            </a:r>
            <a:r>
              <a:rPr lang="en" u="sng">
                <a:solidFill>
                  <a:schemeClr val="hlink"/>
                </a:solidFill>
                <a:hlinkClick r:id="rId9"/>
              </a:rPr>
              <a:t>https://sg.rs-online.com/web/p/leds/2545714?srsltid=AfmBOoprMIEvZHbRxiFmlhhNDlChqri2jsz5c-ZcowdOTthrkjDPISG2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Button: </a:t>
            </a:r>
            <a:r>
              <a:rPr lang="en" u="sng">
                <a:solidFill>
                  <a:schemeClr val="hlink"/>
                </a:solidFill>
                <a:hlinkClick r:id="rId10"/>
              </a:rPr>
              <a:t>https://electrosome.com/switch-arduino-uno/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sensor: </a:t>
            </a:r>
            <a:r>
              <a:rPr lang="en" u="sng">
                <a:solidFill>
                  <a:schemeClr val="hlink"/>
                </a:solidFill>
                <a:hlinkClick r:id="rId11"/>
              </a:rPr>
              <a:t>https://sg.cytron.io/p-3v-5.5v-ultrasonic-ranging-module?srsltid=AfmBOoo1eSY7u_wAMmkgp24SjzMDJHtKfGnR_Q-4dGBbiLhlDQrExSr9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Mecanum</a:t>
            </a:r>
            <a:r>
              <a:rPr lang="en"/>
              <a:t> wheels: </a:t>
            </a:r>
            <a:r>
              <a:rPr lang="en" u="sng">
                <a:solidFill>
                  <a:schemeClr val="hlink"/>
                </a:solidFill>
                <a:hlinkClick r:id="rId12"/>
              </a:rPr>
              <a:t>https://robu.in/product/80mm-a-mecanum-wheel-compatible-with-6-7mm-coupling-pack-of-4-yellow/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Motors: </a:t>
            </a:r>
            <a:r>
              <a:rPr lang="en" u="sng">
                <a:solidFill>
                  <a:srgbClr val="C58AF9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https://botland.store/geared-dc-angle-motors/16016-dc-motor-with-148-gear-3-6v-with-double-sided-shaft-200rpm-5904422344078.html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Basket: </a:t>
            </a:r>
            <a:r>
              <a:rPr lang="en" u="sng">
                <a:solidFill>
                  <a:schemeClr val="hlink"/>
                </a:solidFill>
                <a:hlinkClick r:id="rId14"/>
              </a:rPr>
              <a:t>https://www.walmart.com/ip/Sterilite-Medium-Ultra-Plastic-Storage-Organizer-Basket-White-12-Pack/809340548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ESP32Cam: </a:t>
            </a:r>
            <a:r>
              <a:rPr lang="en" u="sng">
                <a:solidFill>
                  <a:schemeClr val="hlink"/>
                </a:solidFill>
                <a:hlinkClick r:id="rId15"/>
              </a:rPr>
              <a:t>https://www.instructables.com/How-to-Use-the-ESP32-CAM-for-Beginners/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IMU: </a:t>
            </a:r>
            <a:r>
              <a:rPr lang="en" u="sng">
                <a:solidFill>
                  <a:schemeClr val="hlink"/>
                </a:solidFill>
                <a:hlinkClick r:id="rId16"/>
              </a:rPr>
              <a:t>https://coremach.shop/product/757428320017/?table=products_009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Drawstring Backpack: </a:t>
            </a:r>
            <a:r>
              <a:rPr lang="en" u="sng">
                <a:solidFill>
                  <a:schemeClr val="hlink"/>
                </a:solidFill>
                <a:hlinkClick r:id="rId17"/>
              </a:rPr>
              <a:t>https://www.diadora.com/en/sg/drawstring_bag/103.180335_65151.html?srsltid=AfmBOopXs1GvcVUwM3a_74CT-X3O5Fi9ByJ9-erGxIt-OGyUFDpvtExo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Cardboard: </a:t>
            </a:r>
            <a:r>
              <a:rPr lang="en" u="sng">
                <a:solidFill>
                  <a:schemeClr val="hlink"/>
                </a:solidFill>
                <a:hlinkClick r:id="rId18"/>
              </a:rPr>
              <a:t>https://www.indiamart.com/proddetail/white-cardboard-sheet-15667971655.html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Tag: </a:t>
            </a:r>
            <a:r>
              <a:rPr lang="en" u="sng">
                <a:solidFill>
                  <a:schemeClr val="hlink"/>
                </a:solidFill>
                <a:hlinkClick r:id="rId19"/>
              </a:rPr>
              <a:t>https://www.researchgate.net/figure/Exemplary-AprilTag-tag-42-from-the-36h11-family_fig5_336614405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Waistpack: </a:t>
            </a:r>
            <a:r>
              <a:rPr lang="en" u="sng">
                <a:solidFill>
                  <a:schemeClr val="hlink"/>
                </a:solidFill>
                <a:hlinkClick r:id="rId20"/>
              </a:rPr>
              <a:t>https://apxofficialstore.com/product/nike-running-bag-slim-waistpack-3-0-printed-cargo-khaki-medium-olive-blsck-silver-n-100-3730-305/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 pointing: </a:t>
            </a:r>
            <a:r>
              <a:rPr lang="en" u="sng">
                <a:solidFill>
                  <a:schemeClr val="hlink"/>
                </a:solidFill>
                <a:hlinkClick r:id="rId21"/>
              </a:rPr>
              <a:t>https://commons.wikimedia.org/wiki/File:Indikanta_fingro.png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25e1640a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25e1640a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29232f96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29232f96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29232f9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29232f9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29232f9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29232f9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35133ca9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35133ca9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35133ca9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35133ca9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97b10ff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97b10ff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97cb38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997cb38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29232f96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29232f96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29232f96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29232f96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25e1640a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25e1640a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29232f96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29232f96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2a82077d6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a2a82077d6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29232f96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a29232f96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29232f96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a29232f96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29232f96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29232f96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29232f96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29232f96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29232f96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29232f96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9959235d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9959235d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959235d3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9959235d3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29232f96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29232f96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2a82077d6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2a82077d6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a2a82077d6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a2a82077d6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25e1640a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a25e1640a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997b10ff6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997b10ff6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659ad7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8659ad7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25e1640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25e1640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25e1640a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25e1640a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25e1640a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25e1640a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25e1640a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25e1640a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25e1640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25e1640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25e1640a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25e1640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29.png"/><Relationship Id="rId13" Type="http://schemas.openxmlformats.org/officeDocument/2006/relationships/image" Target="../media/image3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6.png"/><Relationship Id="rId6" Type="http://schemas.openxmlformats.org/officeDocument/2006/relationships/image" Target="../media/image26.png"/><Relationship Id="rId7" Type="http://schemas.openxmlformats.org/officeDocument/2006/relationships/image" Target="../media/image4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6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0.jp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512400" y="1786950"/>
            <a:ext cx="8119200" cy="15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presentation is inspired by Shark Tank and uses references to WALL-E.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456625" y="419925"/>
            <a:ext cx="4762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No.</a:t>
            </a:r>
            <a:endParaRPr b="1" sz="50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Demo Time!</a:t>
            </a:r>
            <a:endParaRPr b="1" sz="50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6445350" y="464575"/>
            <a:ext cx="1968300" cy="293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6316800" y="449725"/>
            <a:ext cx="222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rPr>
              <a:t>CS3237</a:t>
            </a:r>
            <a:r>
              <a:rPr lang="en" sz="9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rPr>
              <a:t> </a:t>
            </a:r>
            <a:r>
              <a:rPr lang="en" sz="900">
                <a:solidFill>
                  <a:schemeClr val="lt1"/>
                </a:solidFill>
              </a:rPr>
              <a:t>• </a:t>
            </a:r>
            <a:r>
              <a:rPr lang="en" sz="9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Intro to IoT</a:t>
            </a:r>
            <a:endParaRPr sz="900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6021719" y="787675"/>
            <a:ext cx="1155000" cy="3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6044225" y="688975"/>
            <a:ext cx="111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U G</a:t>
            </a:r>
            <a:endParaRPr sz="250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pic>
        <p:nvPicPr>
          <p:cNvPr id="145" name="Google Shape;145;p22" title="eye-patch-icon-vector-cutout.png"/>
          <p:cNvPicPr preferRelativeResize="0"/>
          <p:nvPr/>
        </p:nvPicPr>
        <p:blipFill rotWithShape="1">
          <a:blip r:embed="rId5">
            <a:alphaModFix/>
          </a:blip>
          <a:srcRect b="0" l="2011" r="16885" t="2610"/>
          <a:stretch/>
        </p:blipFill>
        <p:spPr>
          <a:xfrm>
            <a:off x="7407650" y="2122775"/>
            <a:ext cx="460750" cy="3373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st="19050">
              <a:schemeClr val="lt1"/>
            </a:outerShdw>
          </a:effectLst>
        </p:spPr>
      </p:pic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10745">
            <a:off x="5928850" y="3547700"/>
            <a:ext cx="252500" cy="2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7863">
            <a:off x="6179127" y="1402075"/>
            <a:ext cx="629099" cy="78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217184">
            <a:off x="8088438" y="1979175"/>
            <a:ext cx="381663" cy="3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3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Product Highlights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456625" y="1573250"/>
            <a:ext cx="593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Follow -You Intelligence</a:t>
            </a:r>
            <a:endParaRPr b="1"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UGLL-E’s Eyes (Camera) tracks M-O (April Tag) to keep it following you as you walk straight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EVE (IMU motion predictions) tells UGLL-E when you turn left/right or jump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700" y="2666800"/>
            <a:ext cx="2255826" cy="225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24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Product Highlights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456625" y="1573250"/>
            <a:ext cx="5934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Obstacle Awareness &amp; Safety</a:t>
            </a:r>
            <a:endParaRPr b="1"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UGLL-E uses “super-power” ultrasonic sensing to detect nearby obstacles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If something gets too close, UGLL-E slows down, stops, and yells loudly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User receives a push notification instantly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164" name="Google Shape;164;p24" title="a robot navigating 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646475" y="2380704"/>
            <a:ext cx="2211251" cy="22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 rot="10800000">
            <a:off x="7483100" y="2388225"/>
            <a:ext cx="638400" cy="21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 title="3c212642-f5e0-54f1-96b2-2877a33eec43_1400x-cutout.png"/>
          <p:cNvPicPr preferRelativeResize="0"/>
          <p:nvPr/>
        </p:nvPicPr>
        <p:blipFill rotWithShape="1">
          <a:blip r:embed="rId5">
            <a:alphaModFix/>
          </a:blip>
          <a:srcRect b="0" l="55978" r="0" t="0"/>
          <a:stretch/>
        </p:blipFill>
        <p:spPr>
          <a:xfrm>
            <a:off x="7538702" y="3069609"/>
            <a:ext cx="495224" cy="6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5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Product Highlights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56625" y="1573250"/>
            <a:ext cx="59343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Energy Efficient:</a:t>
            </a:r>
            <a:endParaRPr b="1"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UGLL-E lasts: rand() % (INT_MAX + 1) minutes</a:t>
            </a:r>
            <a:endParaRPr sz="18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Power via Power Bank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UGLL-E can be put to sleep when not in use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○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Turn UGLL-E on/off using a button with an LED indicating sleep status. Another led indicates WiFi connection status.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174" name="Google Shape;174;p25" title="a battery surround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6450" y="2571750"/>
            <a:ext cx="2150326" cy="2150326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6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Product Highlights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456625" y="1573250"/>
            <a:ext cx="5934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Power Management &amp; LED Feedback</a:t>
            </a:r>
            <a:endParaRPr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UGLL-E includes hardware deep-sleep controlled by a single button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The LED indicators provide clear feedback: Wi-Fi connection status, stop signals, and special states like a jump command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182" name="Google Shape;182;p26" title="a battery surround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6450" y="2571750"/>
            <a:ext cx="2150326" cy="2150326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6"/>
          <p:cNvSpPr/>
          <p:nvPr/>
        </p:nvSpPr>
        <p:spPr>
          <a:xfrm>
            <a:off x="8319345" y="4067546"/>
            <a:ext cx="56400" cy="56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26"/>
          <p:cNvCxnSpPr/>
          <p:nvPr/>
        </p:nvCxnSpPr>
        <p:spPr>
          <a:xfrm flipH="1">
            <a:off x="8267305" y="4115687"/>
            <a:ext cx="60300" cy="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7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Product Highlights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456625" y="1573250"/>
            <a:ext cx="5934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Smooth Motor Control</a:t>
            </a:r>
            <a:endParaRPr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UGLL-E features soft acceleration (0 → 50% → 70% → 100%) and soft braking (70% → 50% → stop)  when obstacles appear for safer movement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192" name="Google Shape;192;p27" title="A stylized graphic 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650" y="2571750"/>
            <a:ext cx="2251351" cy="2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28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Product Highlights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56625" y="1573250"/>
            <a:ext cx="5036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UGLL-E Analytics</a:t>
            </a:r>
            <a:endParaRPr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See historic analytics on data collected and saved to the database by the system through a comprehensive report.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200" name="Google Shape;200;p28" title="Screenshot 2025-11-14 at 4.17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298" y="1461150"/>
            <a:ext cx="2911684" cy="352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9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Product Highlights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456625" y="1573250"/>
            <a:ext cx="503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Modular Camera Mount</a:t>
            </a:r>
            <a:endParaRPr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Camera mount is modular with adjustable height and angle for the camera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300" y="1160700"/>
            <a:ext cx="1692600" cy="3501300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30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What’s in the Box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456625" y="1573250"/>
            <a:ext cx="422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Some assembly required…</a:t>
            </a:r>
            <a:endParaRPr b="1" sz="3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350" y="1994600"/>
            <a:ext cx="4099324" cy="28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31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What’s in the Box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456625" y="1374225"/>
            <a:ext cx="5934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UGLL-E Components</a:t>
            </a:r>
            <a:endParaRPr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(3) Breadboard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</a:t>
            </a: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2) ESP32 Board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ESP32 Cam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3D Printed Camera Bracket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Buzzer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Basket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(4) Motors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(4) 3D Printed Motor Attachment 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Ultrasonic Distance Sensor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Button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(2) LEDs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(2) 3D Printed Battery Holder</a:t>
            </a:r>
            <a:endParaRPr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mabhadra"/>
              <a:buChar char="●"/>
            </a:pPr>
            <a:r>
              <a:rPr i="1"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[Power bank not included]          </a:t>
            </a:r>
            <a:endParaRPr i="1" sz="15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4">
            <a:alphaModFix/>
          </a:blip>
          <a:srcRect b="0" l="31967" r="23203" t="7278"/>
          <a:stretch/>
        </p:blipFill>
        <p:spPr>
          <a:xfrm>
            <a:off x="4953000" y="2087713"/>
            <a:ext cx="2037123" cy="237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5">
            <a:alphaModFix/>
          </a:blip>
          <a:srcRect b="28323" l="33384" r="38626" t="11322"/>
          <a:stretch/>
        </p:blipFill>
        <p:spPr>
          <a:xfrm>
            <a:off x="7294900" y="1476933"/>
            <a:ext cx="1492906" cy="1813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1"/>
          <p:cNvCxnSpPr>
            <a:stCxn id="225" idx="1"/>
            <a:endCxn id="227" idx="6"/>
          </p:cNvCxnSpPr>
          <p:nvPr/>
        </p:nvCxnSpPr>
        <p:spPr>
          <a:xfrm flipH="1">
            <a:off x="6020500" y="2383520"/>
            <a:ext cx="1274400" cy="10020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7" name="Google Shape;227;p31"/>
          <p:cNvSpPr/>
          <p:nvPr/>
        </p:nvSpPr>
        <p:spPr>
          <a:xfrm>
            <a:off x="5972600" y="3361525"/>
            <a:ext cx="48000" cy="480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 title="1920x1080-linus1-cutou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00" y="1704650"/>
            <a:ext cx="4330376" cy="3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56625" y="419925"/>
            <a:ext cx="476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Hello Lions!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7200" y="3821076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Entrepreneurs: </a:t>
            </a:r>
            <a:endParaRPr b="1"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Chong Xern, Daphne, Ella, Evan and Stanley</a:t>
            </a:r>
            <a:endParaRPr sz="1300"/>
          </a:p>
        </p:txBody>
      </p:sp>
      <p:sp>
        <p:nvSpPr>
          <p:cNvPr id="63" name="Google Shape;63;p14"/>
          <p:cNvSpPr txBox="1"/>
          <p:nvPr/>
        </p:nvSpPr>
        <p:spPr>
          <a:xfrm>
            <a:off x="456625" y="1650250"/>
            <a:ext cx="376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Seeking an Investment of:</a:t>
            </a:r>
            <a:endParaRPr b="1" sz="22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A+</a:t>
            </a:r>
            <a:endParaRPr sz="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2" title="80MM-A-Mecanum-Wheels-Yellow-2-cuto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256" y="2512800"/>
            <a:ext cx="566475" cy="6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/>
          <p:nvPr/>
        </p:nvSpPr>
        <p:spPr>
          <a:xfrm>
            <a:off x="5280687" y="897425"/>
            <a:ext cx="150000" cy="1440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2" title="Sterilite-Medium-Ultra-Plastic-Storage-Organizer-Basket-White-12-Pack_b5b9960f-a47f-48bf-8707-903c5da97415.0560170314372b588ee81c3ba01eeb2e-cutou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500" y="1759725"/>
            <a:ext cx="2801999" cy="17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 title="3c212642-f5e0-54f1-96b2-2877a33eec43_1400x-cutout.png"/>
          <p:cNvPicPr preferRelativeResize="0"/>
          <p:nvPr/>
        </p:nvPicPr>
        <p:blipFill rotWithShape="1">
          <a:blip r:embed="rId5">
            <a:alphaModFix/>
          </a:blip>
          <a:srcRect b="0" l="55978" r="0" t="0"/>
          <a:stretch/>
        </p:blipFill>
        <p:spPr>
          <a:xfrm>
            <a:off x="0" y="3703371"/>
            <a:ext cx="1158376" cy="144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3488" y="1394787"/>
            <a:ext cx="1044852" cy="10448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4827" y="239723"/>
            <a:ext cx="1044850" cy="1044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0450" y="223962"/>
            <a:ext cx="688675" cy="688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4838" y="912638"/>
            <a:ext cx="840775" cy="84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4013" y="239725"/>
            <a:ext cx="389400" cy="38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11">
            <a:alphaModFix/>
          </a:blip>
          <a:srcRect b="14315" l="17126" r="17126" t="14322"/>
          <a:stretch/>
        </p:blipFill>
        <p:spPr>
          <a:xfrm>
            <a:off x="3222600" y="223938"/>
            <a:ext cx="688675" cy="420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2"/>
          <p:cNvSpPr/>
          <p:nvPr/>
        </p:nvSpPr>
        <p:spPr>
          <a:xfrm>
            <a:off x="3841975" y="3055950"/>
            <a:ext cx="150000" cy="26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5338350" y="2737100"/>
            <a:ext cx="150000" cy="26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2" title="80MM-A-Mecanum-Wheels-Yellow-2-cuto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347" y="2634275"/>
            <a:ext cx="566475" cy="6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 title="80MM-A-Mecanum-Wheels-Yellow-2-cuto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017" y="2937000"/>
            <a:ext cx="566475" cy="6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/>
          <p:nvPr/>
        </p:nvSpPr>
        <p:spPr>
          <a:xfrm>
            <a:off x="5132325" y="559325"/>
            <a:ext cx="446700" cy="3381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3353125" y="2691362"/>
            <a:ext cx="268500" cy="26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47011" y="3847951"/>
            <a:ext cx="984326" cy="984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46773" y="3847951"/>
            <a:ext cx="984326" cy="984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46523" y="3847951"/>
            <a:ext cx="984326" cy="984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46273" y="3847951"/>
            <a:ext cx="984326" cy="984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1413" y="1394787"/>
            <a:ext cx="1044852" cy="10448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13">
            <a:alphaModFix/>
          </a:blip>
          <a:srcRect b="26868" l="16904" r="16904" t="26868"/>
          <a:stretch/>
        </p:blipFill>
        <p:spPr>
          <a:xfrm>
            <a:off x="6023875" y="1496837"/>
            <a:ext cx="886890" cy="619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4" name="Google Shape;254;p32"/>
          <p:cNvCxnSpPr>
            <a:stCxn id="251" idx="0"/>
            <a:endCxn id="236" idx="2"/>
          </p:cNvCxnSpPr>
          <p:nvPr/>
        </p:nvCxnSpPr>
        <p:spPr>
          <a:xfrm flipH="1" rot="10800000">
            <a:off x="3838436" y="2439751"/>
            <a:ext cx="977400" cy="14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2"/>
          <p:cNvCxnSpPr>
            <a:stCxn id="250" idx="0"/>
            <a:endCxn id="236" idx="2"/>
          </p:cNvCxnSpPr>
          <p:nvPr/>
        </p:nvCxnSpPr>
        <p:spPr>
          <a:xfrm rot="10800000">
            <a:off x="4815786" y="2439751"/>
            <a:ext cx="222900" cy="14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2"/>
          <p:cNvCxnSpPr>
            <a:stCxn id="249" idx="0"/>
            <a:endCxn id="236" idx="2"/>
          </p:cNvCxnSpPr>
          <p:nvPr/>
        </p:nvCxnSpPr>
        <p:spPr>
          <a:xfrm rot="10800000">
            <a:off x="4816036" y="2439751"/>
            <a:ext cx="1422900" cy="14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2"/>
          <p:cNvCxnSpPr>
            <a:stCxn id="248" idx="0"/>
            <a:endCxn id="236" idx="2"/>
          </p:cNvCxnSpPr>
          <p:nvPr/>
        </p:nvCxnSpPr>
        <p:spPr>
          <a:xfrm rot="10800000">
            <a:off x="4815974" y="2439751"/>
            <a:ext cx="2623200" cy="14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2"/>
          <p:cNvCxnSpPr>
            <a:stCxn id="238" idx="2"/>
            <a:endCxn id="236" idx="0"/>
          </p:cNvCxnSpPr>
          <p:nvPr/>
        </p:nvCxnSpPr>
        <p:spPr>
          <a:xfrm>
            <a:off x="4414788" y="912638"/>
            <a:ext cx="401100" cy="4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2"/>
          <p:cNvCxnSpPr>
            <a:stCxn id="241" idx="2"/>
            <a:endCxn id="236" idx="1"/>
          </p:cNvCxnSpPr>
          <p:nvPr/>
        </p:nvCxnSpPr>
        <p:spPr>
          <a:xfrm>
            <a:off x="3566937" y="644888"/>
            <a:ext cx="726600" cy="12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2"/>
          <p:cNvCxnSpPr>
            <a:stCxn id="240" idx="2"/>
            <a:endCxn id="236" idx="1"/>
          </p:cNvCxnSpPr>
          <p:nvPr/>
        </p:nvCxnSpPr>
        <p:spPr>
          <a:xfrm>
            <a:off x="2868713" y="629125"/>
            <a:ext cx="1424700" cy="12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2"/>
          <p:cNvCxnSpPr/>
          <p:nvPr/>
        </p:nvCxnSpPr>
        <p:spPr>
          <a:xfrm flipH="1">
            <a:off x="5526650" y="333800"/>
            <a:ext cx="272400" cy="1347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2"/>
          <p:cNvCxnSpPr>
            <a:stCxn id="241" idx="2"/>
          </p:cNvCxnSpPr>
          <p:nvPr/>
        </p:nvCxnSpPr>
        <p:spPr>
          <a:xfrm flipH="1">
            <a:off x="3453537" y="644888"/>
            <a:ext cx="113400" cy="17208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2"/>
          <p:cNvCxnSpPr>
            <a:stCxn id="240" idx="2"/>
          </p:cNvCxnSpPr>
          <p:nvPr/>
        </p:nvCxnSpPr>
        <p:spPr>
          <a:xfrm>
            <a:off x="2868713" y="629125"/>
            <a:ext cx="397800" cy="1821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2"/>
          <p:cNvCxnSpPr>
            <a:stCxn id="238" idx="2"/>
          </p:cNvCxnSpPr>
          <p:nvPr/>
        </p:nvCxnSpPr>
        <p:spPr>
          <a:xfrm flipH="1">
            <a:off x="3605988" y="912638"/>
            <a:ext cx="808800" cy="160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2"/>
          <p:cNvCxnSpPr>
            <a:stCxn id="251" idx="0"/>
          </p:cNvCxnSpPr>
          <p:nvPr/>
        </p:nvCxnSpPr>
        <p:spPr>
          <a:xfrm rot="10800000">
            <a:off x="3442736" y="3166051"/>
            <a:ext cx="395700" cy="6819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2"/>
          <p:cNvCxnSpPr>
            <a:stCxn id="250" idx="0"/>
            <a:endCxn id="245" idx="3"/>
          </p:cNvCxnSpPr>
          <p:nvPr/>
        </p:nvCxnSpPr>
        <p:spPr>
          <a:xfrm rot="10800000">
            <a:off x="4412586" y="3247051"/>
            <a:ext cx="626100" cy="6009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2"/>
          <p:cNvCxnSpPr>
            <a:stCxn id="249" idx="0"/>
          </p:cNvCxnSpPr>
          <p:nvPr/>
        </p:nvCxnSpPr>
        <p:spPr>
          <a:xfrm rot="10800000">
            <a:off x="4981936" y="2825851"/>
            <a:ext cx="1257000" cy="1022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2"/>
          <p:cNvCxnSpPr>
            <a:stCxn id="248" idx="0"/>
          </p:cNvCxnSpPr>
          <p:nvPr/>
        </p:nvCxnSpPr>
        <p:spPr>
          <a:xfrm rot="10800000">
            <a:off x="6070574" y="3029851"/>
            <a:ext cx="1368600" cy="818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69" name="Google Shape;269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2013" y="2402350"/>
            <a:ext cx="840775" cy="84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 title="80MM-A-Mecanum-Wheels-Yellow-2-cuto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256" y="2512800"/>
            <a:ext cx="566475" cy="6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/>
        </p:nvSpPr>
        <p:spPr>
          <a:xfrm>
            <a:off x="5280687" y="897425"/>
            <a:ext cx="150000" cy="1440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3" title="Sterilite-Medium-Ultra-Plastic-Storage-Organizer-Basket-White-12-Pack_b5b9960f-a47f-48bf-8707-903c5da97415.0560170314372b588ee81c3ba01eeb2e-cutou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500" y="1759725"/>
            <a:ext cx="2801999" cy="17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 title="3c212642-f5e0-54f1-96b2-2877a33eec43_1400x-cutout.png"/>
          <p:cNvPicPr preferRelativeResize="0"/>
          <p:nvPr/>
        </p:nvPicPr>
        <p:blipFill rotWithShape="1">
          <a:blip r:embed="rId5">
            <a:alphaModFix/>
          </a:blip>
          <a:srcRect b="0" l="55978" r="0" t="0"/>
          <a:stretch/>
        </p:blipFill>
        <p:spPr>
          <a:xfrm>
            <a:off x="0" y="3703371"/>
            <a:ext cx="1158376" cy="144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338" y="965988"/>
            <a:ext cx="840775" cy="84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p33"/>
          <p:cNvSpPr/>
          <p:nvPr/>
        </p:nvSpPr>
        <p:spPr>
          <a:xfrm>
            <a:off x="3841975" y="3055950"/>
            <a:ext cx="150000" cy="26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5338350" y="2737100"/>
            <a:ext cx="150000" cy="26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3" title="80MM-A-Mecanum-Wheels-Yellow-2-cuto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347" y="2634275"/>
            <a:ext cx="566475" cy="6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 title="80MM-A-Mecanum-Wheels-Yellow-2-cuto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017" y="2937000"/>
            <a:ext cx="566475" cy="6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/>
          <p:nvPr/>
        </p:nvSpPr>
        <p:spPr>
          <a:xfrm>
            <a:off x="5132325" y="559325"/>
            <a:ext cx="446700" cy="3381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"/>
          <p:cNvSpPr/>
          <p:nvPr/>
        </p:nvSpPr>
        <p:spPr>
          <a:xfrm>
            <a:off x="3353125" y="2691362"/>
            <a:ext cx="268500" cy="262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1413" y="1394787"/>
            <a:ext cx="1044852" cy="10448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33"/>
          <p:cNvPicPr preferRelativeResize="0"/>
          <p:nvPr/>
        </p:nvPicPr>
        <p:blipFill rotWithShape="1">
          <a:blip r:embed="rId8">
            <a:alphaModFix/>
          </a:blip>
          <a:srcRect b="26868" l="16904" r="16904" t="26868"/>
          <a:stretch/>
        </p:blipFill>
        <p:spPr>
          <a:xfrm>
            <a:off x="6023875" y="1496837"/>
            <a:ext cx="886890" cy="619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7" name="Google Shape;287;p33"/>
          <p:cNvCxnSpPr>
            <a:stCxn id="278" idx="3"/>
            <a:endCxn id="285" idx="1"/>
          </p:cNvCxnSpPr>
          <p:nvPr/>
        </p:nvCxnSpPr>
        <p:spPr>
          <a:xfrm>
            <a:off x="1877113" y="1386375"/>
            <a:ext cx="424200" cy="5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3"/>
          <p:cNvCxnSpPr>
            <a:stCxn id="286" idx="1"/>
            <a:endCxn id="285" idx="3"/>
          </p:cNvCxnSpPr>
          <p:nvPr/>
        </p:nvCxnSpPr>
        <p:spPr>
          <a:xfrm flipH="1">
            <a:off x="3346375" y="1806774"/>
            <a:ext cx="2677500" cy="1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5509306" y="1037816"/>
            <a:ext cx="816300" cy="390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90" name="Google Shape;2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338" y="2200163"/>
            <a:ext cx="840775" cy="84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1" name="Google Shape;291;p33"/>
          <p:cNvCxnSpPr>
            <a:stCxn id="290" idx="3"/>
            <a:endCxn id="285" idx="1"/>
          </p:cNvCxnSpPr>
          <p:nvPr/>
        </p:nvCxnSpPr>
        <p:spPr>
          <a:xfrm flipH="1" rot="10800000">
            <a:off x="1877113" y="1917350"/>
            <a:ext cx="424200" cy="7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4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34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What’s in the Box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456625" y="1573250"/>
            <a:ext cx="49977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EVE Components</a:t>
            </a:r>
            <a:endParaRPr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(2) Breadboard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ESP32 Board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IMU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</a:t>
            </a: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Cardboard</a:t>
            </a: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 Backing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Battery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i="1"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[</a:t>
            </a:r>
            <a:r>
              <a:rPr i="1"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Proprietary</a:t>
            </a:r>
            <a:r>
              <a:rPr i="1"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 Drawstring Backpack sold </a:t>
            </a:r>
            <a:r>
              <a:rPr i="1"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separately</a:t>
            </a:r>
            <a:r>
              <a:rPr i="1"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: Only $3237!]</a:t>
            </a:r>
            <a:endParaRPr i="1"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 b="0" l="0" r="34409" t="0"/>
          <a:stretch/>
        </p:blipFill>
        <p:spPr>
          <a:xfrm>
            <a:off x="5551675" y="1658600"/>
            <a:ext cx="3260150" cy="2798325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925" y="2124350"/>
            <a:ext cx="2640511" cy="297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238" y="488580"/>
            <a:ext cx="2447524" cy="264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 title="3c212642-f5e0-54f1-96b2-2877a33eec43_1400x-cutout.png"/>
          <p:cNvPicPr preferRelativeResize="0"/>
          <p:nvPr/>
        </p:nvPicPr>
        <p:blipFill rotWithShape="1">
          <a:blip r:embed="rId5">
            <a:alphaModFix/>
          </a:blip>
          <a:srcRect b="0" l="19582" r="44341" t="0"/>
          <a:stretch/>
        </p:blipFill>
        <p:spPr>
          <a:xfrm>
            <a:off x="65676" y="3573373"/>
            <a:ext cx="1003423" cy="15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9575" y="1287325"/>
            <a:ext cx="1044852" cy="10448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9550" y="1256448"/>
            <a:ext cx="1106626" cy="110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9" name="Google Shape;309;p35"/>
          <p:cNvCxnSpPr>
            <a:stCxn id="308" idx="1"/>
            <a:endCxn id="307" idx="3"/>
          </p:cNvCxnSpPr>
          <p:nvPr/>
        </p:nvCxnSpPr>
        <p:spPr>
          <a:xfrm rot="10800000">
            <a:off x="5094550" y="1809748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5"/>
          <p:cNvCxnSpPr/>
          <p:nvPr/>
        </p:nvCxnSpPr>
        <p:spPr>
          <a:xfrm>
            <a:off x="5554275" y="2286725"/>
            <a:ext cx="1383300" cy="6249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36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What’s in the Box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456625" y="1573250"/>
            <a:ext cx="5934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M-O</a:t>
            </a:r>
            <a:r>
              <a:rPr b="1" lang="en" sz="3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 Components</a:t>
            </a:r>
            <a:endParaRPr sz="2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April Tag 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Cardboard Frame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(1) </a:t>
            </a: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Waist</a:t>
            </a: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 Strap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 b="22486" l="18219" r="22681" t="14683"/>
          <a:stretch/>
        </p:blipFill>
        <p:spPr>
          <a:xfrm rot="-5400000">
            <a:off x="5243251" y="627596"/>
            <a:ext cx="2437925" cy="4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7" title="3c212642-f5e0-54f1-96b2-2877a33eec43_1400x-cutout.png"/>
          <p:cNvPicPr preferRelativeResize="0"/>
          <p:nvPr/>
        </p:nvPicPr>
        <p:blipFill rotWithShape="1">
          <a:blip r:embed="rId3">
            <a:alphaModFix/>
          </a:blip>
          <a:srcRect b="0" l="0" r="80913" t="32514"/>
          <a:stretch/>
        </p:blipFill>
        <p:spPr>
          <a:xfrm>
            <a:off x="67100" y="3900549"/>
            <a:ext cx="632225" cy="12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275" y="1465464"/>
            <a:ext cx="2049448" cy="221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533" y="1960074"/>
            <a:ext cx="1246867" cy="122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9599" y="2105050"/>
            <a:ext cx="1595628" cy="9334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38"/>
          <p:cNvSpPr txBox="1"/>
          <p:nvPr/>
        </p:nvSpPr>
        <p:spPr>
          <a:xfrm>
            <a:off x="456625" y="419925"/>
            <a:ext cx="8355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The System’s Architecture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333" name="Google Shape;333;p38"/>
          <p:cNvSpPr txBox="1"/>
          <p:nvPr/>
        </p:nvSpPr>
        <p:spPr>
          <a:xfrm>
            <a:off x="456625" y="1497050"/>
            <a:ext cx="806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How </a:t>
            </a: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everything</a:t>
            </a: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 interacts with each other.</a:t>
            </a:r>
            <a:endParaRPr sz="1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153" y="2857449"/>
            <a:ext cx="1856450" cy="169332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2640600" y="2315625"/>
            <a:ext cx="3862800" cy="259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🔗</a:t>
            </a:r>
            <a:endParaRPr sz="10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9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39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Our Servers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456625" y="1497050"/>
            <a:ext cx="806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strike="sngStrike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How we steal your data.</a:t>
            </a:r>
            <a:r>
              <a:rPr lang="en" sz="1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 The brains of your product. Subscription only $10.54/month</a:t>
            </a:r>
            <a:endParaRPr sz="1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343" name="Google Shape;343;p39"/>
          <p:cNvSpPr/>
          <p:nvPr/>
        </p:nvSpPr>
        <p:spPr>
          <a:xfrm>
            <a:off x="3385075" y="2035375"/>
            <a:ext cx="2292600" cy="234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Server 2</a:t>
            </a:r>
            <a:endParaRPr b="1" baseline="30000"/>
          </a:p>
        </p:txBody>
      </p:sp>
      <p:sp>
        <p:nvSpPr>
          <p:cNvPr id="344" name="Google Shape;344;p39"/>
          <p:cNvSpPr txBox="1"/>
          <p:nvPr/>
        </p:nvSpPr>
        <p:spPr>
          <a:xfrm>
            <a:off x="970100" y="4434176"/>
            <a:ext cx="19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Main </a:t>
            </a: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Server</a:t>
            </a:r>
            <a:endParaRPr sz="1300"/>
          </a:p>
        </p:txBody>
      </p:sp>
      <p:sp>
        <p:nvSpPr>
          <p:cNvPr id="345" name="Google Shape;345;p39"/>
          <p:cNvSpPr txBox="1"/>
          <p:nvPr/>
        </p:nvSpPr>
        <p:spPr>
          <a:xfrm>
            <a:off x="3561781" y="4434176"/>
            <a:ext cx="19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IMU </a:t>
            </a: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Server</a:t>
            </a:r>
            <a:endParaRPr sz="1300"/>
          </a:p>
        </p:txBody>
      </p:sp>
      <p:sp>
        <p:nvSpPr>
          <p:cNvPr id="346" name="Google Shape;346;p39"/>
          <p:cNvSpPr txBox="1"/>
          <p:nvPr/>
        </p:nvSpPr>
        <p:spPr>
          <a:xfrm>
            <a:off x="6153445" y="4434176"/>
            <a:ext cx="19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 Cam </a:t>
            </a: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Server</a:t>
            </a:r>
            <a:endParaRPr sz="1300"/>
          </a:p>
        </p:txBody>
      </p:sp>
      <p:sp>
        <p:nvSpPr>
          <p:cNvPr id="347" name="Google Shape;347;p39"/>
          <p:cNvSpPr/>
          <p:nvPr/>
        </p:nvSpPr>
        <p:spPr>
          <a:xfrm>
            <a:off x="793400" y="2035375"/>
            <a:ext cx="2292600" cy="234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1</a:t>
            </a:r>
            <a:endParaRPr/>
          </a:p>
        </p:txBody>
      </p:sp>
      <p:sp>
        <p:nvSpPr>
          <p:cNvPr id="348" name="Google Shape;348;p39"/>
          <p:cNvSpPr/>
          <p:nvPr/>
        </p:nvSpPr>
        <p:spPr>
          <a:xfrm>
            <a:off x="5976750" y="2035375"/>
            <a:ext cx="2292600" cy="234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Server 3</a:t>
            </a:r>
            <a:endParaRPr baseline="-25000"/>
          </a:p>
        </p:txBody>
      </p:sp>
      <p:pic>
        <p:nvPicPr>
          <p:cNvPr id="349" name="Google Shape;349;p39" title="a colorful clipart-s.png"/>
          <p:cNvPicPr preferRelativeResize="0"/>
          <p:nvPr/>
        </p:nvPicPr>
        <p:blipFill rotWithShape="1">
          <a:blip r:embed="rId4">
            <a:alphaModFix/>
          </a:blip>
          <a:srcRect b="17430" l="0" r="0" t="17430"/>
          <a:stretch/>
        </p:blipFill>
        <p:spPr>
          <a:xfrm>
            <a:off x="1143925" y="2430849"/>
            <a:ext cx="1591549" cy="15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 title="a futuristic clipart.png"/>
          <p:cNvPicPr preferRelativeResize="0"/>
          <p:nvPr/>
        </p:nvPicPr>
        <p:blipFill rotWithShape="1">
          <a:blip r:embed="rId5">
            <a:alphaModFix/>
          </a:blip>
          <a:srcRect b="9269" l="0" r="0" t="8113"/>
          <a:stretch/>
        </p:blipFill>
        <p:spPr>
          <a:xfrm>
            <a:off x="6474875" y="2405138"/>
            <a:ext cx="1296335" cy="16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 title="a futuristic clipart.png"/>
          <p:cNvPicPr preferRelativeResize="0"/>
          <p:nvPr/>
        </p:nvPicPr>
        <p:blipFill rotWithShape="1">
          <a:blip r:embed="rId5">
            <a:alphaModFix/>
          </a:blip>
          <a:srcRect b="9269" l="0" r="0" t="8113"/>
          <a:stretch/>
        </p:blipFill>
        <p:spPr>
          <a:xfrm flipH="1">
            <a:off x="3883212" y="2405138"/>
            <a:ext cx="1296325" cy="160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0" title="Screenshot 2025-11-14 at 12.25.1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242" y="0"/>
            <a:ext cx="41235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/>
          <p:nvPr/>
        </p:nvSpPr>
        <p:spPr>
          <a:xfrm>
            <a:off x="2792550" y="3241750"/>
            <a:ext cx="3783000" cy="55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 title="a futuristic clipart.png"/>
          <p:cNvPicPr preferRelativeResize="0"/>
          <p:nvPr/>
        </p:nvPicPr>
        <p:blipFill rotWithShape="1">
          <a:blip r:embed="rId3">
            <a:alphaModFix/>
          </a:blip>
          <a:srcRect b="9269" l="0" r="0" t="8113"/>
          <a:stretch/>
        </p:blipFill>
        <p:spPr>
          <a:xfrm flipH="1">
            <a:off x="818750" y="1768500"/>
            <a:ext cx="1296325" cy="16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 title="a futuristic clipart.png"/>
          <p:cNvPicPr preferRelativeResize="0"/>
          <p:nvPr/>
        </p:nvPicPr>
        <p:blipFill rotWithShape="1">
          <a:blip r:embed="rId3">
            <a:alphaModFix/>
          </a:blip>
          <a:srcRect b="9269" l="0" r="0" t="8113"/>
          <a:stretch/>
        </p:blipFill>
        <p:spPr>
          <a:xfrm>
            <a:off x="7028938" y="1768500"/>
            <a:ext cx="1296335" cy="16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 title="3c212642-f5e0-54f1-96b2-2877a33eec43_1400x-cutout.png"/>
          <p:cNvPicPr preferRelativeResize="0"/>
          <p:nvPr/>
        </p:nvPicPr>
        <p:blipFill rotWithShape="1">
          <a:blip r:embed="rId4">
            <a:alphaModFix/>
          </a:blip>
          <a:srcRect b="0" l="55978" r="0" t="0"/>
          <a:stretch/>
        </p:blipFill>
        <p:spPr>
          <a:xfrm>
            <a:off x="3992800" y="3604846"/>
            <a:ext cx="1158376" cy="144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 title="3c212642-f5e0-54f1-96b2-2877a33eec43_1400x-cutout.png"/>
          <p:cNvPicPr preferRelativeResize="0"/>
          <p:nvPr/>
        </p:nvPicPr>
        <p:blipFill rotWithShape="1">
          <a:blip r:embed="rId4">
            <a:alphaModFix/>
          </a:blip>
          <a:srcRect b="0" l="19582" r="44341" t="0"/>
          <a:stretch/>
        </p:blipFill>
        <p:spPr>
          <a:xfrm>
            <a:off x="167026" y="3522723"/>
            <a:ext cx="1003423" cy="15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 title="3c212642-f5e0-54f1-96b2-2877a33eec43_1400x-cutout.png"/>
          <p:cNvPicPr preferRelativeResize="0"/>
          <p:nvPr/>
        </p:nvPicPr>
        <p:blipFill rotWithShape="1">
          <a:blip r:embed="rId4">
            <a:alphaModFix/>
          </a:blip>
          <a:srcRect b="0" l="0" r="80913" t="32514"/>
          <a:stretch/>
        </p:blipFill>
        <p:spPr>
          <a:xfrm>
            <a:off x="8396400" y="3758700"/>
            <a:ext cx="632225" cy="12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 title="a colorful clipart-s.png"/>
          <p:cNvPicPr preferRelativeResize="0"/>
          <p:nvPr/>
        </p:nvPicPr>
        <p:blipFill rotWithShape="1">
          <a:blip r:embed="rId5">
            <a:alphaModFix/>
          </a:blip>
          <a:srcRect b="17430" l="0" r="0" t="17430"/>
          <a:stretch/>
        </p:blipFill>
        <p:spPr>
          <a:xfrm>
            <a:off x="3776238" y="1794224"/>
            <a:ext cx="1591549" cy="15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 title="a playful cartoon-s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675" y="0"/>
            <a:ext cx="952676" cy="9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/>
        </p:nvSpPr>
        <p:spPr>
          <a:xfrm>
            <a:off x="3748950" y="786200"/>
            <a:ext cx="16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6E8F0"/>
                </a:solidFill>
                <a:highlight>
                  <a:srgbClr val="1F1F1F"/>
                </a:highlight>
              </a:rPr>
              <a:t>PostgreSQL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70" name="Google Shape;370;p41"/>
          <p:cNvCxnSpPr>
            <a:stCxn id="365" idx="3"/>
            <a:endCxn id="362" idx="2"/>
          </p:cNvCxnSpPr>
          <p:nvPr/>
        </p:nvCxnSpPr>
        <p:spPr>
          <a:xfrm flipH="1" rot="10800000">
            <a:off x="1170449" y="3374848"/>
            <a:ext cx="296400" cy="9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41"/>
          <p:cNvCxnSpPr>
            <a:stCxn id="366" idx="1"/>
            <a:endCxn id="363" idx="2"/>
          </p:cNvCxnSpPr>
          <p:nvPr/>
        </p:nvCxnSpPr>
        <p:spPr>
          <a:xfrm rot="10800000">
            <a:off x="7677000" y="3375000"/>
            <a:ext cx="719400" cy="9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41"/>
          <p:cNvCxnSpPr>
            <a:stCxn id="367" idx="2"/>
            <a:endCxn id="364" idx="0"/>
          </p:cNvCxnSpPr>
          <p:nvPr/>
        </p:nvCxnSpPr>
        <p:spPr>
          <a:xfrm>
            <a:off x="4572012" y="3349274"/>
            <a:ext cx="0" cy="2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41"/>
          <p:cNvCxnSpPr>
            <a:stCxn id="367" idx="0"/>
            <a:endCxn id="369" idx="2"/>
          </p:cNvCxnSpPr>
          <p:nvPr/>
        </p:nvCxnSpPr>
        <p:spPr>
          <a:xfrm rot="10800000">
            <a:off x="4572012" y="1155524"/>
            <a:ext cx="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1"/>
          <p:cNvSpPr txBox="1"/>
          <p:nvPr/>
        </p:nvSpPr>
        <p:spPr>
          <a:xfrm>
            <a:off x="1339413" y="3758700"/>
            <a:ext cx="14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HTTP Post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IMU Data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75" name="Google Shape;375;p41"/>
          <p:cNvSpPr txBox="1"/>
          <p:nvPr/>
        </p:nvSpPr>
        <p:spPr>
          <a:xfrm>
            <a:off x="6329213" y="3758700"/>
            <a:ext cx="147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HTTP Post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Camera Detected April Tag Corners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2207950" y="1970375"/>
            <a:ext cx="14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HTTP GET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Direction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3096600" y="1036275"/>
            <a:ext cx="147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Insert Query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Insert Data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to Database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3402048" y="4202500"/>
            <a:ext cx="512865" cy="729775"/>
          </a:xfrm>
          <a:custGeom>
            <a:rect b="b" l="l" r="r" t="t"/>
            <a:pathLst>
              <a:path extrusionOk="0" h="29191" w="27459">
                <a:moveTo>
                  <a:pt x="27459" y="18452"/>
                </a:moveTo>
                <a:cubicBezTo>
                  <a:pt x="23566" y="20160"/>
                  <a:pt x="8333" y="31567"/>
                  <a:pt x="4098" y="28698"/>
                </a:cubicBezTo>
                <a:cubicBezTo>
                  <a:pt x="-137" y="25829"/>
                  <a:pt x="-1366" y="5200"/>
                  <a:pt x="2049" y="1238"/>
                </a:cubicBezTo>
                <a:cubicBezTo>
                  <a:pt x="5464" y="-2724"/>
                  <a:pt x="20833" y="4312"/>
                  <a:pt x="24590" y="49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79" name="Google Shape;379;p41"/>
          <p:cNvSpPr txBox="1"/>
          <p:nvPr/>
        </p:nvSpPr>
        <p:spPr>
          <a:xfrm>
            <a:off x="1926638" y="4405200"/>
            <a:ext cx="14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Object</a:t>
            </a:r>
            <a:r>
              <a:rPr b="1" lang="en" sz="1200">
                <a:solidFill>
                  <a:schemeClr val="dk2"/>
                </a:solidFill>
              </a:rPr>
              <a:t> Detection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1032063" y="16721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LSTM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7242238" y="16721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CNN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5460650" y="1970375"/>
            <a:ext cx="14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HTTP GET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Distance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383" name="Google Shape;383;p41"/>
          <p:cNvCxnSpPr>
            <a:stCxn id="362" idx="1"/>
            <a:endCxn id="367" idx="1"/>
          </p:cNvCxnSpPr>
          <p:nvPr/>
        </p:nvCxnSpPr>
        <p:spPr>
          <a:xfrm>
            <a:off x="2115075" y="2571738"/>
            <a:ext cx="16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1"/>
          <p:cNvCxnSpPr>
            <a:stCxn id="363" idx="1"/>
            <a:endCxn id="367" idx="3"/>
          </p:cNvCxnSpPr>
          <p:nvPr/>
        </p:nvCxnSpPr>
        <p:spPr>
          <a:xfrm rot="10800000">
            <a:off x="5367838" y="2571738"/>
            <a:ext cx="16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1"/>
          <p:cNvSpPr txBox="1"/>
          <p:nvPr/>
        </p:nvSpPr>
        <p:spPr>
          <a:xfrm>
            <a:off x="5062763" y="3112200"/>
            <a:ext cx="14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HTTP GET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Command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56625" y="419925"/>
            <a:ext cx="5681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UGLL-E</a:t>
            </a:r>
            <a:endParaRPr b="1" sz="4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(User Guided Load Lugging Entity)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Formerly Known as: 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Smart Movers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57200" y="3821076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Entrepreneurs: </a:t>
            </a:r>
            <a:endParaRPr b="1"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Chong Xern, Daphne, Ella, Evan, and Stanley</a:t>
            </a:r>
            <a:endParaRPr sz="1300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26188" r="18654" t="0"/>
          <a:stretch/>
        </p:blipFill>
        <p:spPr>
          <a:xfrm>
            <a:off x="4933950" y="1073400"/>
            <a:ext cx="4286100" cy="43749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0F00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2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42"/>
          <p:cNvSpPr txBox="1"/>
          <p:nvPr/>
        </p:nvSpPr>
        <p:spPr>
          <a:xfrm>
            <a:off x="456625" y="419925"/>
            <a:ext cx="59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Making Decisions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456625" y="1497050"/>
            <a:ext cx="80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How does UGLL-E Server tell UGLL-E to move?</a:t>
            </a:r>
            <a:endParaRPr sz="18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5508495" y="1657050"/>
            <a:ext cx="3538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🤔</a:t>
            </a:r>
            <a:endParaRPr sz="200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43"/>
          <p:cNvCxnSpPr/>
          <p:nvPr/>
        </p:nvCxnSpPr>
        <p:spPr>
          <a:xfrm>
            <a:off x="392350" y="2538225"/>
            <a:ext cx="830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3"/>
          <p:cNvSpPr txBox="1"/>
          <p:nvPr/>
        </p:nvSpPr>
        <p:spPr>
          <a:xfrm>
            <a:off x="101557" y="2571750"/>
            <a:ext cx="123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Highest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Priority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7681240" y="2571750"/>
            <a:ext cx="105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Lowest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Priority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392350" y="2089200"/>
            <a:ext cx="66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Jump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2258250" y="2089200"/>
            <a:ext cx="85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Straight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4043838" y="2089200"/>
            <a:ext cx="105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Left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5829250" y="2089200"/>
            <a:ext cx="105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Right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7926675" y="2089200"/>
            <a:ext cx="62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Stop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4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p44"/>
          <p:cNvSpPr txBox="1"/>
          <p:nvPr/>
        </p:nvSpPr>
        <p:spPr>
          <a:xfrm>
            <a:off x="456625" y="419925"/>
            <a:ext cx="854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Future</a:t>
            </a: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 Updates</a:t>
            </a:r>
            <a:endParaRPr b="1" sz="50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412" name="Google Shape;412;p44"/>
          <p:cNvSpPr txBox="1"/>
          <p:nvPr/>
        </p:nvSpPr>
        <p:spPr>
          <a:xfrm>
            <a:off x="456625" y="1573250"/>
            <a:ext cx="5934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UGLL-E will receive 3.141592 years of hardware and software updates</a:t>
            </a:r>
            <a:endParaRPr sz="11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Variable speed (better motor)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Enhanced Obstacle Handling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Better Camera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Local ML (edge computing)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Optimize connection speed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○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Wi-Fi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○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MQTT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Power optimizations for M-O and EVE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mabhadra"/>
              <a:buChar char="●"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Live data analytics</a:t>
            </a:r>
            <a:endParaRPr sz="1600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413" name="Google Shape;413;p44" title="a stylized illustra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575" y="1909150"/>
            <a:ext cx="2888225" cy="28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/>
        </p:nvSpPr>
        <p:spPr>
          <a:xfrm>
            <a:off x="1220250" y="2294700"/>
            <a:ext cx="6703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Who’s </a:t>
            </a:r>
            <a:r>
              <a:rPr lang="en" sz="2900">
                <a:solidFill>
                  <a:schemeClr val="dk2"/>
                </a:solidFill>
              </a:rPr>
              <a:t>going</a:t>
            </a:r>
            <a:r>
              <a:rPr lang="en" sz="2900">
                <a:solidFill>
                  <a:schemeClr val="dk2"/>
                </a:solidFill>
              </a:rPr>
              <a:t> to invest in something that’s UGLL-E!?</a:t>
            </a:r>
            <a:endParaRPr sz="2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725" y="152400"/>
            <a:ext cx="45785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 title="dark blue gradient 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6"/>
          <p:cNvSpPr txBox="1"/>
          <p:nvPr/>
        </p:nvSpPr>
        <p:spPr>
          <a:xfrm>
            <a:off x="456625" y="419925"/>
            <a:ext cx="4762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Have you ever experienced this?</a:t>
            </a:r>
            <a:endParaRPr sz="9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78" name="Google Shape;78;p16" title="A realistic photo o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1048950" y="2677125"/>
            <a:ext cx="4328400" cy="1205700"/>
          </a:xfrm>
          <a:prstGeom prst="wedgeRoundRectCallout">
            <a:avLst>
              <a:gd fmla="val 63372" name="adj1"/>
              <a:gd fmla="val -7699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1204800" y="2864325"/>
            <a:ext cx="401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chemeClr val="dk1"/>
                </a:solidFill>
              </a:rPr>
              <a:t>I could really use an extra hand, I need to check the bus app</a:t>
            </a:r>
            <a:endParaRPr i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7"/>
          <p:cNvSpPr txBox="1"/>
          <p:nvPr/>
        </p:nvSpPr>
        <p:spPr>
          <a:xfrm>
            <a:off x="456625" y="419925"/>
            <a:ext cx="4762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What about</a:t>
            </a:r>
            <a:r>
              <a:rPr b="1" lang="en" sz="41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 this?</a:t>
            </a:r>
            <a:endParaRPr sz="9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87" name="Google Shape;87;p17" title="A person shopping 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1048950" y="2677125"/>
            <a:ext cx="4328400" cy="1205700"/>
          </a:xfrm>
          <a:prstGeom prst="wedgeRoundRectCallout">
            <a:avLst>
              <a:gd fmla="val 63372" name="adj1"/>
              <a:gd fmla="val -7699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204800" y="2864325"/>
            <a:ext cx="401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chemeClr val="dk1"/>
                </a:solidFill>
              </a:rPr>
              <a:t>These groceries are just too heavy for me to carry</a:t>
            </a:r>
            <a:endParaRPr i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8"/>
          <p:cNvSpPr txBox="1"/>
          <p:nvPr/>
        </p:nvSpPr>
        <p:spPr>
          <a:xfrm>
            <a:off x="1204800" y="348800"/>
            <a:ext cx="673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Ugll-E’s Here to Help!</a:t>
            </a:r>
            <a:endParaRPr b="1" sz="50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0" l="0" r="0" t="12480"/>
          <a:stretch/>
        </p:blipFill>
        <p:spPr>
          <a:xfrm>
            <a:off x="2183725" y="1599227"/>
            <a:ext cx="4695301" cy="3038501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8" title="3c212642-f5e0-54f1-96b2-2877a33eec43_1400x-cutout.png"/>
          <p:cNvPicPr preferRelativeResize="0"/>
          <p:nvPr/>
        </p:nvPicPr>
        <p:blipFill rotWithShape="1">
          <a:blip r:embed="rId5">
            <a:alphaModFix/>
          </a:blip>
          <a:srcRect b="0" l="55978" r="0" t="0"/>
          <a:stretch/>
        </p:blipFill>
        <p:spPr>
          <a:xfrm>
            <a:off x="1828791" y="2327650"/>
            <a:ext cx="2390249" cy="2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456625" y="419925"/>
            <a:ext cx="609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Market </a:t>
            </a: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Opportunity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56625" y="1753325"/>
            <a:ext cx="2161500" cy="21615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Ramabhadra"/>
                <a:ea typeface="Ramabhadra"/>
                <a:cs typeface="Ramabhadra"/>
                <a:sym typeface="Ramabhadra"/>
              </a:rPr>
              <a:t>0%</a:t>
            </a:r>
            <a:endParaRPr sz="3500"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214225" y="4050400"/>
            <a:ext cx="264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People who enjoy carrying things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106" name="Google Shape;106;p19"/>
          <p:cNvGrpSpPr/>
          <p:nvPr/>
        </p:nvGrpSpPr>
        <p:grpSpPr>
          <a:xfrm>
            <a:off x="2719700" y="1753325"/>
            <a:ext cx="3000000" cy="3220475"/>
            <a:chOff x="2719700" y="1753325"/>
            <a:chExt cx="3000000" cy="3220475"/>
          </a:xfrm>
        </p:grpSpPr>
        <p:sp>
          <p:nvSpPr>
            <p:cNvPr id="107" name="Google Shape;107;p19"/>
            <p:cNvSpPr/>
            <p:nvPr/>
          </p:nvSpPr>
          <p:spPr>
            <a:xfrm>
              <a:off x="3138950" y="1753325"/>
              <a:ext cx="2161500" cy="2161500"/>
            </a:xfrm>
            <a:prstGeom prst="ellipse">
              <a:avLst/>
            </a:prstGeom>
            <a:solidFill>
              <a:srgbClr val="4A86E8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latin typeface="Ramabhadra"/>
                <a:ea typeface="Ramabhadra"/>
                <a:cs typeface="Ramabhadra"/>
                <a:sym typeface="Ramabhadra"/>
              </a:endParaRPr>
            </a:p>
          </p:txBody>
        </p:sp>
        <p:sp>
          <p:nvSpPr>
            <p:cNvPr id="108" name="Google Shape;108;p19"/>
            <p:cNvSpPr txBox="1"/>
            <p:nvPr/>
          </p:nvSpPr>
          <p:spPr>
            <a:xfrm>
              <a:off x="2896550" y="4050400"/>
              <a:ext cx="2646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amabhadra"/>
                  <a:ea typeface="Ramabhadra"/>
                  <a:cs typeface="Ramabhadra"/>
                  <a:sym typeface="Ramabhadra"/>
                </a:rPr>
                <a:t>People who likes to be followed by me </a:t>
              </a:r>
              <a:endParaRPr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amabhadra"/>
                  <a:ea typeface="Ramabhadra"/>
                  <a:cs typeface="Ramabhadra"/>
                  <a:sym typeface="Ramabhadra"/>
                </a:rPr>
                <a:t>– Ugll-E</a:t>
              </a:r>
              <a:endParaRPr sz="16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endParaRPr>
            </a:p>
          </p:txBody>
        </p:sp>
        <p:pic>
          <p:nvPicPr>
            <p:cNvPr id="109" name="Google Shape;109;p19" title="3c212642-f5e0-54f1-96b2-2877a33eec43_1400x-cutout.png"/>
            <p:cNvPicPr preferRelativeResize="0"/>
            <p:nvPr/>
          </p:nvPicPr>
          <p:blipFill rotWithShape="1">
            <a:blip r:embed="rId4">
              <a:alphaModFix/>
            </a:blip>
            <a:srcRect b="0" l="55978" r="0" t="0"/>
            <a:stretch/>
          </p:blipFill>
          <p:spPr>
            <a:xfrm>
              <a:off x="3483388" y="2466899"/>
              <a:ext cx="1296023" cy="161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9"/>
            <p:cNvSpPr txBox="1"/>
            <p:nvPr/>
          </p:nvSpPr>
          <p:spPr>
            <a:xfrm>
              <a:off x="2719700" y="2472425"/>
              <a:ext cx="30000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lt1"/>
                  </a:solidFill>
                  <a:latin typeface="Ramabhadra"/>
                  <a:ea typeface="Ramabhadra"/>
                  <a:cs typeface="Ramabhadra"/>
                  <a:sym typeface="Ramabhadra"/>
                </a:rPr>
                <a:t>100%</a:t>
              </a:r>
              <a:endParaRPr sz="3500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endParaRPr>
            </a:p>
          </p:txBody>
        </p:sp>
      </p:grpSp>
      <p:sp>
        <p:nvSpPr>
          <p:cNvPr id="111" name="Google Shape;111;p19"/>
          <p:cNvSpPr txBox="1"/>
          <p:nvPr/>
        </p:nvSpPr>
        <p:spPr>
          <a:xfrm>
            <a:off x="6290925" y="4464400"/>
            <a:ext cx="26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Ramabhadra"/>
                <a:ea typeface="Ramabhadra"/>
                <a:cs typeface="Ramabhadra"/>
                <a:sym typeface="Ramabhadra"/>
              </a:rPr>
              <a:t>[Sample space: 1]</a:t>
            </a:r>
            <a:endParaRPr i="1">
              <a:solidFill>
                <a:schemeClr val="lt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27447" l="6524" r="0" t="12242"/>
          <a:stretch/>
        </p:blipFill>
        <p:spPr>
          <a:xfrm>
            <a:off x="3047250" y="1538525"/>
            <a:ext cx="2292599" cy="26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456625" y="419925"/>
            <a:ext cx="476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Components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633325" y="4165926"/>
            <a:ext cx="19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UGLL-E</a:t>
            </a:r>
            <a:endParaRPr sz="1300"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5">
            <a:alphaModFix/>
          </a:blip>
          <a:srcRect b="36950" l="175" r="16015" t="21569"/>
          <a:stretch/>
        </p:blipFill>
        <p:spPr>
          <a:xfrm rot="-5400000">
            <a:off x="5479725" y="1706324"/>
            <a:ext cx="2608151" cy="229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3225006" y="4165926"/>
            <a:ext cx="193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EVE</a:t>
            </a:r>
            <a:endParaRPr b="1"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(Event Vector Evaluator)</a:t>
            </a:r>
            <a:endParaRPr b="1" sz="11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5816670" y="4165926"/>
            <a:ext cx="193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M-O </a:t>
            </a:r>
            <a:endParaRPr b="1"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(Meta-Object)</a:t>
            </a:r>
            <a:endParaRPr sz="1100"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6">
            <a:alphaModFix/>
          </a:blip>
          <a:srcRect b="0" l="31967" r="23203" t="7278"/>
          <a:stretch/>
        </p:blipFill>
        <p:spPr>
          <a:xfrm>
            <a:off x="456625" y="1538525"/>
            <a:ext cx="2292602" cy="26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 title="3c212642-f5e0-54f1-96b2-2877a33eec43_1400x-cutout.png"/>
          <p:cNvPicPr preferRelativeResize="0"/>
          <p:nvPr/>
        </p:nvPicPr>
        <p:blipFill rotWithShape="1">
          <a:blip r:embed="rId7">
            <a:alphaModFix/>
          </a:blip>
          <a:srcRect b="0" l="19582" r="44341" t="0"/>
          <a:stretch/>
        </p:blipFill>
        <p:spPr>
          <a:xfrm>
            <a:off x="4583076" y="1005198"/>
            <a:ext cx="1003423" cy="15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title="3c212642-f5e0-54f1-96b2-2877a33eec43_1400x-cutout.png"/>
          <p:cNvPicPr preferRelativeResize="0"/>
          <p:nvPr/>
        </p:nvPicPr>
        <p:blipFill rotWithShape="1">
          <a:blip r:embed="rId7">
            <a:alphaModFix/>
          </a:blip>
          <a:srcRect b="0" l="55978" r="0" t="0"/>
          <a:stretch/>
        </p:blipFill>
        <p:spPr>
          <a:xfrm>
            <a:off x="2066625" y="3358946"/>
            <a:ext cx="1158376" cy="144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title="3c212642-f5e0-54f1-96b2-2877a33eec43_1400x-cutout.png"/>
          <p:cNvPicPr preferRelativeResize="0"/>
          <p:nvPr/>
        </p:nvPicPr>
        <p:blipFill rotWithShape="1">
          <a:blip r:embed="rId7">
            <a:alphaModFix/>
          </a:blip>
          <a:srcRect b="0" l="0" r="80913" t="32514"/>
          <a:stretch/>
        </p:blipFill>
        <p:spPr>
          <a:xfrm>
            <a:off x="7630875" y="3461575"/>
            <a:ext cx="632225" cy="1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 title="dark blue gradient 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0"/>
            <a:ext cx="9225249" cy="514350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456625" y="419925"/>
            <a:ext cx="476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amabhadra"/>
                <a:ea typeface="Ramabhadra"/>
                <a:cs typeface="Ramabhadra"/>
                <a:sym typeface="Ramabhadra"/>
              </a:rPr>
              <a:t>Movie Time?</a:t>
            </a:r>
            <a:endParaRPr sz="1800">
              <a:solidFill>
                <a:srgbClr val="FFFFFF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